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60" r:id="rId5"/>
    <p:sldId id="257" r:id="rId6"/>
    <p:sldId id="264" r:id="rId7"/>
    <p:sldId id="267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30C5C-60E4-D1D0-9436-8B950CBCF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00B5F-5E8D-8B5A-7C39-79561C494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20840-CD62-CCE8-B29A-78ACD0E1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32B53-3CBE-8D17-B018-9D42803B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EB3BD-69BA-DCE9-5234-36EAE123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3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A1FD8-7FAE-D925-65D0-C1A1C1B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A58221-389C-1805-BD68-87D449E4B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18E53-A838-0822-16A4-8CB6022E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C4D8A6-C317-A983-C422-1C54344DA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30440-5CBE-0F9D-5E3D-2AFAE7CF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6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96EC55-89B2-24ED-B49F-C263D0F41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66C51C-19C5-D61A-4070-8C94D409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58860-8E64-DB00-4071-C4379342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6B10B-5DFD-ED7D-E7EA-F5893CE0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AC079-4637-A888-8688-D0F11232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4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E595A-9F07-0332-6163-FAAB9943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184CF-3BA8-F3B5-2CBE-1C1DC24E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042A5-6563-D841-B385-BA22A008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013D2-0949-9F10-1592-21F64FD6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EEB78-2D3B-9644-6A48-A10503F5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0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78ADE-8696-2C4A-6F59-7C57713A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E479-1804-E16A-9C2E-1687E7FE9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0DC0F-FB2A-0D56-DA09-E61255E8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D572C-C9AB-D61E-BFA9-D2A24C93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CD474-6B34-B005-2E1F-E574E106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1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4829A-CC5E-956C-DBD2-83C3730A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091E9-1332-ABBC-D35C-75D208B9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C74AF9-582A-C39C-C6BC-C56647DAE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FB8A2C-C67B-5091-1591-47DA5779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CFCBA-789A-36DE-C6DF-06240F14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18C0D-8DFC-01A3-5ADF-73677A8C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2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E0453-4ECD-5500-C002-B6FE1E7E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1B19D-5B4B-B76A-6A38-19F68BA32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0C2C42-82C9-6D9C-8142-AF8836F47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F242A3-B558-5F96-8CC8-4516D778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EBFEDE-F902-C352-E77E-AFD1D19B0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4332F2-6B3C-6090-09D6-439306A0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2A5FB-1DD8-612C-0BBD-D0258FD0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BD4D7-F382-56D8-4586-4225DBF0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0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CCAD-23A5-F889-EB78-42227EB5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AA4295-0EF0-0FDA-EA1D-A5C0D674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1AB25-BEC1-F2CD-A499-15248F91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80E4CF-E981-6E6E-EB37-71B4BA2B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8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644F41-EF1D-F5F5-06EC-8BE678A8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C2F430-9A99-C25B-BEE7-29BA27D3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0AB2E6-1D47-D2D5-A7D9-5F5CCE78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3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0C427-1CAC-C8A4-BBA4-E8ED0CCA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07213-17F0-3E00-6DFC-045876C3E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8F82-7C4A-702F-E385-F2B49801A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96E99-9437-F157-F0A7-6CE7BDB0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55A3D-CBA2-FBB5-0E94-D0CD141F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48DB0-C919-F59E-0B6D-C880FD47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6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5481A-492F-FB08-D02C-3800E216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29C942-7FB3-D629-4EC0-F9E870FC5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9B2F2-0365-99D8-91D5-C3E39A557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4CDB63-6961-DCC7-497D-E7F347E1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C5B94-BCB9-A650-CF39-8F9D2AE5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A9F84-1173-6303-31A0-41C0B085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8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C2582C-962E-8799-B295-7336F6AC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0F174-E9A0-2057-B0AE-87F6CB0EF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1D90A-E041-DB96-6660-62C05F602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FACE-C835-4207-9639-2F3FF75EAF6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6899B-2562-701F-090E-A721F9665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F086B-B4CE-CDE9-8458-65E245059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21B47-F42F-4A1D-81CD-5F9C0864B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S-GIT/turtlebot3_simulations/tree/master" TargetMode="External"/><Relationship Id="rId2" Type="http://schemas.openxmlformats.org/officeDocument/2006/relationships/hyperlink" Target="https://arxiv.org/pdf/1707.0634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5121eun/training_zo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3337F-A9FE-3172-866D-356542FB2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Training</a:t>
            </a:r>
            <a:r>
              <a:rPr lang="ko-KR" altLang="en-US" b="1" dirty="0"/>
              <a:t> </a:t>
            </a:r>
            <a:r>
              <a:rPr lang="en-US" altLang="ko-KR" b="1" dirty="0"/>
              <a:t>zone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03BADE-2E9C-215C-6CC4-D10EFF1EE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심하은</a:t>
            </a:r>
          </a:p>
        </p:txBody>
      </p:sp>
    </p:spTree>
    <p:extLst>
      <p:ext uri="{BB962C8B-B14F-4D97-AF65-F5344CB8AC3E}">
        <p14:creationId xmlns:p14="http://schemas.microsoft.com/office/powerpoint/2010/main" val="181350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FE2CE-9894-39D0-63C6-DF65517E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E1956-18C7-C3B7-14E1-8ED6FABC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sldjump"/>
              </a:rPr>
              <a:t>개요</a:t>
            </a:r>
            <a:endParaRPr lang="en-US" altLang="ko-KR" dirty="0"/>
          </a:p>
          <a:p>
            <a:r>
              <a:rPr lang="ko-KR" altLang="en-US" dirty="0">
                <a:hlinkClick r:id="rId3" action="ppaction://hlinksldjump"/>
              </a:rPr>
              <a:t>개발환경</a:t>
            </a:r>
            <a:endParaRPr lang="en-US" altLang="ko-KR" dirty="0"/>
          </a:p>
          <a:p>
            <a:r>
              <a:rPr lang="ko-KR" altLang="en-US" dirty="0">
                <a:hlinkClick r:id="rId4" action="ppaction://hlinksldjump"/>
              </a:rPr>
              <a:t>학습 환경 설정</a:t>
            </a:r>
            <a:endParaRPr lang="en-US" altLang="ko-KR" dirty="0"/>
          </a:p>
          <a:p>
            <a:r>
              <a:rPr lang="ko-KR" altLang="en-US" dirty="0">
                <a:hlinkClick r:id="rId5" action="ppaction://hlinksldjump"/>
              </a:rPr>
              <a:t>사용 모델</a:t>
            </a:r>
            <a:r>
              <a:rPr lang="en-US" altLang="ko-KR" dirty="0">
                <a:hlinkClick r:id="rId5" action="ppaction://hlinksldjump"/>
              </a:rPr>
              <a:t> – PPO</a:t>
            </a:r>
            <a:endParaRPr lang="en-US" altLang="ko-KR" dirty="0"/>
          </a:p>
          <a:p>
            <a:r>
              <a:rPr lang="ko-KR" altLang="en-US" dirty="0">
                <a:hlinkClick r:id="rId6" action="ppaction://hlinksldjump"/>
              </a:rPr>
              <a:t>학습 알고리즘</a:t>
            </a:r>
            <a:endParaRPr lang="en-US" altLang="ko-KR" dirty="0"/>
          </a:p>
          <a:p>
            <a:r>
              <a:rPr lang="ko-KR" altLang="en-US" dirty="0">
                <a:hlinkClick r:id="rId7" action="ppaction://hlinksldjump"/>
              </a:rPr>
              <a:t>학습 결과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Reference &amp; Source code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93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3CE60-CF82-A9C3-3916-7440A487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1F9AE-E1A0-2ED4-F953-21567F3B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403"/>
            <a:ext cx="10515600" cy="583559"/>
          </a:xfrm>
        </p:spPr>
        <p:txBody>
          <a:bodyPr/>
          <a:lstStyle/>
          <a:p>
            <a:r>
              <a:rPr lang="en-US" altLang="ko-KR" dirty="0"/>
              <a:t>Training zone </a:t>
            </a:r>
            <a:r>
              <a:rPr lang="ko-KR" altLang="en-US" dirty="0"/>
              <a:t>안의 장애물을 피해 목표 </a:t>
            </a:r>
            <a:r>
              <a:rPr lang="en-US" altLang="ko-KR" dirty="0"/>
              <a:t>Object</a:t>
            </a:r>
            <a:r>
              <a:rPr lang="ko-KR" altLang="en-US" dirty="0"/>
              <a:t>에 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33965-4844-D59E-CD5C-11D67D6D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25" y="1027906"/>
            <a:ext cx="5462149" cy="428655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E305FF2-D590-05D7-19A2-6E8D6CE77A90}"/>
              </a:ext>
            </a:extLst>
          </p:cNvPr>
          <p:cNvSpPr/>
          <p:nvPr/>
        </p:nvSpPr>
        <p:spPr>
          <a:xfrm>
            <a:off x="5025005" y="4328719"/>
            <a:ext cx="520118" cy="486562"/>
          </a:xfrm>
          <a:prstGeom prst="frame">
            <a:avLst>
              <a:gd name="adj1" fmla="val 5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E726-5141-5394-1366-27F30A3F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개발환경</a:t>
            </a:r>
          </a:p>
        </p:txBody>
      </p:sp>
      <p:pic>
        <p:nvPicPr>
          <p:cNvPr id="9" name="그림 8" descr="그래픽, 상징, 원, 스크린샷이(가) 표시된 사진&#10;&#10;자동 생성된 설명">
            <a:extLst>
              <a:ext uri="{FF2B5EF4-FFF2-40B4-BE49-F238E27FC236}">
                <a16:creationId xmlns:a16="http://schemas.microsoft.com/office/drawing/2014/main" id="{806ACBF1-13D4-8603-344B-2E3BC510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32" y="4094205"/>
            <a:ext cx="1511936" cy="170092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E063CF8-1A4D-C9F2-EB0B-EAAC2412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3675" y="1593689"/>
            <a:ext cx="5276850" cy="22288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E43F02-F57C-2868-110A-28E20A755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6831" y="4250763"/>
            <a:ext cx="1681972" cy="16819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D9C1E27-1D41-0501-F01F-92BD2D0E9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4478" y="2313161"/>
            <a:ext cx="3346678" cy="8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3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0797D-5BA6-8FDE-89D5-09F748CB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 환경 설정</a:t>
            </a: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B8F96889-9AAA-0920-0B27-9E3DF516A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352626"/>
              </p:ext>
            </p:extLst>
          </p:nvPr>
        </p:nvGraphicFramePr>
        <p:xfrm>
          <a:off x="838200" y="1965960"/>
          <a:ext cx="302073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368">
                  <a:extLst>
                    <a:ext uri="{9D8B030D-6E8A-4147-A177-3AD203B41FA5}">
                      <a16:colId xmlns:a16="http://schemas.microsoft.com/office/drawing/2014/main" val="393630544"/>
                    </a:ext>
                  </a:extLst>
                </a:gridCol>
                <a:gridCol w="1510368">
                  <a:extLst>
                    <a:ext uri="{9D8B030D-6E8A-4147-A177-3AD203B41FA5}">
                      <a16:colId xmlns:a16="http://schemas.microsoft.com/office/drawing/2014/main" val="2534886426"/>
                    </a:ext>
                  </a:extLst>
                </a:gridCol>
              </a:tblGrid>
              <a:tr h="35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No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Action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19050"/>
                  </a:ext>
                </a:extLst>
              </a:tr>
              <a:tr h="35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33356"/>
                  </a:ext>
                </a:extLst>
              </a:tr>
              <a:tr h="35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Forward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78496"/>
                  </a:ext>
                </a:extLst>
              </a:tr>
              <a:tr h="35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06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F0A3F2-4986-CD9C-AE5F-12AABBB2F94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40012044"/>
                  </p:ext>
                </p:extLst>
              </p:nvPr>
            </p:nvGraphicFramePr>
            <p:xfrm>
              <a:off x="6601437" y="1970632"/>
              <a:ext cx="3977081" cy="18319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97279">
                      <a:extLst>
                        <a:ext uri="{9D8B030D-6E8A-4147-A177-3AD203B41FA5}">
                          <a16:colId xmlns:a16="http://schemas.microsoft.com/office/drawing/2014/main" val="3660704808"/>
                        </a:ext>
                      </a:extLst>
                    </a:gridCol>
                    <a:gridCol w="998290">
                      <a:extLst>
                        <a:ext uri="{9D8B030D-6E8A-4147-A177-3AD203B41FA5}">
                          <a16:colId xmlns:a16="http://schemas.microsoft.com/office/drawing/2014/main" val="2528758057"/>
                        </a:ext>
                      </a:extLst>
                    </a:gridCol>
                    <a:gridCol w="981512">
                      <a:extLst>
                        <a:ext uri="{9D8B030D-6E8A-4147-A177-3AD203B41FA5}">
                          <a16:colId xmlns:a16="http://schemas.microsoft.com/office/drawing/2014/main" val="3704537041"/>
                        </a:ext>
                      </a:extLst>
                    </a:gridCol>
                  </a:tblGrid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State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Min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Max</a:t>
                          </a:r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289309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Min Laser Range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4253622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Min Laser Angle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626855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 Distance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𝑖𝑛𝑓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𝑖𝑛𝑓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6445399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 Angle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99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F0A3F2-4986-CD9C-AE5F-12AABBB2F94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40012044"/>
                  </p:ext>
                </p:extLst>
              </p:nvPr>
            </p:nvGraphicFramePr>
            <p:xfrm>
              <a:off x="6601437" y="1970632"/>
              <a:ext cx="3977081" cy="18319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97279">
                      <a:extLst>
                        <a:ext uri="{9D8B030D-6E8A-4147-A177-3AD203B41FA5}">
                          <a16:colId xmlns:a16="http://schemas.microsoft.com/office/drawing/2014/main" val="3660704808"/>
                        </a:ext>
                      </a:extLst>
                    </a:gridCol>
                    <a:gridCol w="998290">
                      <a:extLst>
                        <a:ext uri="{9D8B030D-6E8A-4147-A177-3AD203B41FA5}">
                          <a16:colId xmlns:a16="http://schemas.microsoft.com/office/drawing/2014/main" val="2528758057"/>
                        </a:ext>
                      </a:extLst>
                    </a:gridCol>
                    <a:gridCol w="981512">
                      <a:extLst>
                        <a:ext uri="{9D8B030D-6E8A-4147-A177-3AD203B41FA5}">
                          <a16:colId xmlns:a16="http://schemas.microsoft.com/office/drawing/2014/main" val="3704537041"/>
                        </a:ext>
                      </a:extLst>
                    </a:gridCol>
                  </a:tblGrid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State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Min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Max</a:t>
                          </a:r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289309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Min Laser Range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394" t="-108333" r="-98788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6832" t="-108333" r="-1242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4253622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Min Laser Angle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394" t="-204918" r="-987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6832" t="-204918" r="-1242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626855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 Distance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394" t="-310000" r="-9878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6832" t="-310000" r="-1242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445399"/>
                      </a:ext>
                    </a:extLst>
                  </a:tr>
                  <a:tr h="3663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 Angle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394" t="-410000" r="-9878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6832" t="-410000" r="-124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99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34FE8508-B9AE-30C1-1706-4CD87FDD7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3113834"/>
                  </p:ext>
                </p:extLst>
              </p:nvPr>
            </p:nvGraphicFramePr>
            <p:xfrm>
              <a:off x="838200" y="4267835"/>
              <a:ext cx="631446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1769">
                      <a:extLst>
                        <a:ext uri="{9D8B030D-6E8A-4147-A177-3AD203B41FA5}">
                          <a16:colId xmlns:a16="http://schemas.microsoft.com/office/drawing/2014/main" val="3489781339"/>
                        </a:ext>
                      </a:extLst>
                    </a:gridCol>
                    <a:gridCol w="4272693">
                      <a:extLst>
                        <a:ext uri="{9D8B030D-6E8A-4147-A177-3AD203B41FA5}">
                          <a16:colId xmlns:a16="http://schemas.microsoft.com/office/drawing/2014/main" val="1828289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Reward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Value</a:t>
                          </a:r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0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Distance Reward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가까워 질 수록 큰 </a:t>
                          </a:r>
                          <a:r>
                            <a:rPr lang="en-US" altLang="ko-KR" dirty="0"/>
                            <a:t>Reward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268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Yaw Reward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</a:t>
                          </a:r>
                          <a:r>
                            <a:rPr lang="ko-KR" altLang="en-US" dirty="0"/>
                            <a:t>을 향할 수록 큰 </a:t>
                          </a:r>
                          <a:r>
                            <a:rPr lang="en-US" altLang="ko-KR" dirty="0"/>
                            <a:t>Reward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9090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Obstacle Reward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9455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814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40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34FE8508-B9AE-30C1-1706-4CD87FDD7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3113834"/>
                  </p:ext>
                </p:extLst>
              </p:nvPr>
            </p:nvGraphicFramePr>
            <p:xfrm>
              <a:off x="838200" y="4267835"/>
              <a:ext cx="631446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1769">
                      <a:extLst>
                        <a:ext uri="{9D8B030D-6E8A-4147-A177-3AD203B41FA5}">
                          <a16:colId xmlns:a16="http://schemas.microsoft.com/office/drawing/2014/main" val="3489781339"/>
                        </a:ext>
                      </a:extLst>
                    </a:gridCol>
                    <a:gridCol w="4272693">
                      <a:extLst>
                        <a:ext uri="{9D8B030D-6E8A-4147-A177-3AD203B41FA5}">
                          <a16:colId xmlns:a16="http://schemas.microsoft.com/office/drawing/2014/main" val="1828289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Reward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Value</a:t>
                          </a:r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0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Distance Reward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가까워 질 수록 큰 </a:t>
                          </a:r>
                          <a:r>
                            <a:rPr lang="en-US" altLang="ko-KR" dirty="0"/>
                            <a:t>Reward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268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Yaw Reward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Goal</a:t>
                          </a:r>
                          <a:r>
                            <a:rPr lang="ko-KR" altLang="en-US" dirty="0"/>
                            <a:t>을 향할 수록 큰 </a:t>
                          </a:r>
                          <a:r>
                            <a:rPr lang="en-US" altLang="ko-KR" dirty="0"/>
                            <a:t>Reward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9090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Obstacle Reward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7863" t="-308197" r="-285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455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7863" t="-408197" r="-28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0814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7863" t="-508197" r="-28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406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99780E-6F63-A198-A2B8-B416E1919D34}"/>
              </a:ext>
            </a:extLst>
          </p:cNvPr>
          <p:cNvSpPr txBox="1"/>
          <p:nvPr/>
        </p:nvSpPr>
        <p:spPr>
          <a:xfrm>
            <a:off x="838200" y="155366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Action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CFA06-0068-DA25-E495-83DA94BD93F9}"/>
              </a:ext>
            </a:extLst>
          </p:cNvPr>
          <p:cNvSpPr txBox="1">
            <a:spLocks/>
          </p:cNvSpPr>
          <p:nvPr/>
        </p:nvSpPr>
        <p:spPr>
          <a:xfrm>
            <a:off x="6601437" y="1553661"/>
            <a:ext cx="73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State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3EF94-8713-A9FB-65B5-DC74DB781492}"/>
              </a:ext>
            </a:extLst>
          </p:cNvPr>
          <p:cNvSpPr txBox="1"/>
          <p:nvPr/>
        </p:nvSpPr>
        <p:spPr>
          <a:xfrm>
            <a:off x="838200" y="3850555"/>
            <a:ext cx="108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Reward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075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0040C-EB6D-1249-E8A3-59AEF478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 모델 </a:t>
            </a:r>
            <a:r>
              <a:rPr lang="en-US" altLang="ko-KR" b="1" dirty="0"/>
              <a:t>- PPO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EFDF67-2423-5138-7105-A27FFB4E0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sz="2000" dirty="0"/>
                  <a:t>Network: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000" dirty="0"/>
                  <a:t>, Critic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Actor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𝛾𝜆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𝛾𝜆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1+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Critic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𝑀𝑆𝐸𝐿𝑜𝑠𝑠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EFDF67-2423-5138-7105-A27FFB4E0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1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884C2-2076-FEC5-CBEC-E7E50526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961C6-F1CA-FC9D-D3D4-F2CCE225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155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(epoch):</a:t>
            </a:r>
          </a:p>
          <a:p>
            <a:pPr marL="0" indent="0">
              <a:buNone/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Done:</a:t>
            </a:r>
          </a:p>
          <a:p>
            <a:pPr marL="0" indent="0">
              <a:buNone/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Action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수행</a:t>
            </a:r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(State, Action, Action Probability, Reward, Next State, Done)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저장</a:t>
            </a: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Done:</a:t>
            </a:r>
          </a:p>
          <a:p>
            <a:pPr marL="0" indent="0">
              <a:buNone/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Model update</a:t>
            </a:r>
          </a:p>
          <a:p>
            <a:pPr marL="914400" lvl="2" indent="0">
              <a:buNone/>
            </a:pP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1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36995-1787-3CC8-88E0-9DD0B81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 결과</a:t>
            </a:r>
          </a:p>
        </p:txBody>
      </p:sp>
      <p:pic>
        <p:nvPicPr>
          <p:cNvPr id="4" name="training_zone3">
            <a:hlinkClick r:id="" action="ppaction://media"/>
            <a:extLst>
              <a:ext uri="{FF2B5EF4-FFF2-40B4-BE49-F238E27FC236}">
                <a16:creationId xmlns:a16="http://schemas.microsoft.com/office/drawing/2014/main" id="{CCE37B9E-B039-01EF-2988-0272FCF43B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825625"/>
            <a:ext cx="8153400" cy="4351338"/>
          </a:xfrm>
        </p:spPr>
      </p:pic>
    </p:spTree>
    <p:extLst>
      <p:ext uri="{BB962C8B-B14F-4D97-AF65-F5344CB8AC3E}">
        <p14:creationId xmlns:p14="http://schemas.microsoft.com/office/powerpoint/2010/main" val="2217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251A3CA-5A95-DC57-1816-742FFB46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86980B-139E-6F7D-5E53-08B77E26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[PPO] </a:t>
            </a:r>
            <a:r>
              <a:rPr lang="en-US" altLang="ko-KR" sz="2400" dirty="0">
                <a:hlinkClick r:id="rId2"/>
              </a:rPr>
              <a:t>https://arxiv.org/pdf/1707.06347.pdf</a:t>
            </a:r>
            <a:endParaRPr lang="en-US" altLang="ko-KR" sz="2400" dirty="0"/>
          </a:p>
          <a:p>
            <a:r>
              <a:rPr lang="en-US" altLang="ko-KR" sz="2400" dirty="0"/>
              <a:t>[turtlebot3] </a:t>
            </a:r>
          </a:p>
          <a:p>
            <a:pPr marL="0" indent="0">
              <a:buNone/>
            </a:pPr>
            <a:r>
              <a:rPr lang="en-US" altLang="ko-KR" sz="2400" dirty="0">
                <a:hlinkClick r:id="rId3"/>
              </a:rPr>
              <a:t>https://github.com/ROBOTIS-GIT/turtlebot3_simulations/tree/master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E55A146-17E6-EA71-B9AC-B2A701683B3B}"/>
              </a:ext>
            </a:extLst>
          </p:cNvPr>
          <p:cNvSpPr txBox="1">
            <a:spLocks/>
          </p:cNvSpPr>
          <p:nvPr/>
        </p:nvSpPr>
        <p:spPr>
          <a:xfrm>
            <a:off x="838200" y="3652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Source code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005338A-AF6F-1F38-37E2-379CA837987F}"/>
              </a:ext>
            </a:extLst>
          </p:cNvPr>
          <p:cNvSpPr txBox="1">
            <a:spLocks/>
          </p:cNvSpPr>
          <p:nvPr/>
        </p:nvSpPr>
        <p:spPr>
          <a:xfrm>
            <a:off x="838199" y="5113090"/>
            <a:ext cx="11158057" cy="123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[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] </a:t>
            </a:r>
            <a:r>
              <a:rPr lang="en-US" altLang="ko-KR" sz="2400" dirty="0">
                <a:hlinkClick r:id="rId4"/>
              </a:rPr>
              <a:t>https://github.com/5121eun/training_zone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5541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280</Words>
  <Application>Microsoft Office PowerPoint</Application>
  <PresentationFormat>와이드스크린</PresentationFormat>
  <Paragraphs>83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Cambria Math</vt:lpstr>
      <vt:lpstr>Consolas</vt:lpstr>
      <vt:lpstr>Office 테마</vt:lpstr>
      <vt:lpstr>Training zone</vt:lpstr>
      <vt:lpstr>목차</vt:lpstr>
      <vt:lpstr>개요</vt:lpstr>
      <vt:lpstr>개발환경</vt:lpstr>
      <vt:lpstr>학습 환경 설정</vt:lpstr>
      <vt:lpstr>사용 모델 - PPO</vt:lpstr>
      <vt:lpstr>학습 알고리즘</vt:lpstr>
      <vt:lpstr>학습 결과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하은 심</dc:creator>
  <cp:lastModifiedBy>하은 심</cp:lastModifiedBy>
  <cp:revision>160</cp:revision>
  <dcterms:created xsi:type="dcterms:W3CDTF">2024-01-29T05:14:00Z</dcterms:created>
  <dcterms:modified xsi:type="dcterms:W3CDTF">2024-02-08T06:29:21Z</dcterms:modified>
</cp:coreProperties>
</file>